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6" r:id="rId6"/>
    <p:sldId id="268" r:id="rId7"/>
    <p:sldId id="260" r:id="rId8"/>
    <p:sldId id="259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1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7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7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7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3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6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6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6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5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0EC9-2022-4FF7-A575-9F22208AE824}" type="datetimeFigureOut">
              <a:rPr lang="en-US" smtClean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D81D-6E77-4F2A-818B-CB6EB83866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5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848" y="4142695"/>
            <a:ext cx="11341100" cy="15875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Television,  Outdoor Digital, 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Online Partner Sites and Social Media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824753"/>
            <a:ext cx="10706100" cy="2545976"/>
          </a:xfrm>
        </p:spPr>
        <p:txBody>
          <a:bodyPr>
            <a:noAutofit/>
          </a:bodyPr>
          <a:lstStyle/>
          <a:p>
            <a:pPr algn="ctr"/>
            <a:br>
              <a:rPr lang="en-US" sz="9000" dirty="0">
                <a:solidFill>
                  <a:srgbClr val="0571AF"/>
                </a:solidFill>
                <a:latin typeface="Bebas Neue" panose="020B0606020202050201" pitchFamily="34" charset="0"/>
              </a:rPr>
            </a:br>
            <a:r>
              <a:rPr lang="en-US" sz="8000" dirty="0">
                <a:solidFill>
                  <a:srgbClr val="0571AF"/>
                </a:solidFill>
                <a:latin typeface="Bebas Neue" panose="020B0606020202050201" pitchFamily="34" charset="0"/>
              </a:rPr>
              <a:t>2021</a:t>
            </a:r>
            <a:br>
              <a:rPr lang="en-US" sz="8000" dirty="0">
                <a:solidFill>
                  <a:srgbClr val="0571AF"/>
                </a:solidFill>
                <a:latin typeface="Bebas Neue" panose="020B0606020202050201" pitchFamily="34" charset="0"/>
              </a:rPr>
            </a:br>
            <a:r>
              <a:rPr lang="en-US" sz="8000" dirty="0">
                <a:solidFill>
                  <a:srgbClr val="0571AF"/>
                </a:solidFill>
                <a:latin typeface="Bebas Neue" panose="020B0606020202050201" pitchFamily="34" charset="0"/>
              </a:rPr>
              <a:t>CO-OP OPPORTUNITIES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485550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0" y="2441777"/>
            <a:ext cx="584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2410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7829" y="317501"/>
            <a:ext cx="10084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370" algn="ctr"/>
            <a:r>
              <a:rPr lang="en-US" sz="2400" b="1" dirty="0">
                <a:latin typeface="Bebas Neue" panose="020B0606020202050201" pitchFamily="34" charset="0"/>
              </a:rPr>
              <a:t>Facebook Ads</a:t>
            </a:r>
            <a:endParaRPr lang="en-US" sz="2400" dirty="0">
              <a:latin typeface="Bebas Neue" panose="020B0606020202050201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41" y="5158231"/>
            <a:ext cx="124358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0780"/>
            <a:r>
              <a:rPr lang="en-US" b="1" i="1" dirty="0"/>
              <a:t>60/40 Split  $500  Maximum Annual Total Buy </a:t>
            </a:r>
          </a:p>
          <a:p>
            <a:pPr marR="110780"/>
            <a:r>
              <a:rPr lang="en-US" dirty="0"/>
              <a:t>Five individual $100 campaigns of 3-7 days is recommended</a:t>
            </a:r>
          </a:p>
          <a:p>
            <a:pPr marR="110780"/>
            <a:r>
              <a:rPr lang="en-US" i="1" dirty="0"/>
              <a:t>Duration: Max of 1week </a:t>
            </a:r>
          </a:p>
          <a:p>
            <a:pPr marR="110780"/>
            <a:r>
              <a:rPr lang="en-US" i="1" dirty="0"/>
              <a:t>Available: All Year </a:t>
            </a:r>
            <a:r>
              <a:rPr lang="en-US" dirty="0"/>
              <a:t>*</a:t>
            </a:r>
            <a:r>
              <a:rPr lang="en-US" i="1" dirty="0"/>
              <a:t>Production not included </a:t>
            </a:r>
          </a:p>
          <a:p>
            <a:pPr marR="110780"/>
            <a:endParaRPr lang="en-US" i="1" dirty="0"/>
          </a:p>
          <a:p>
            <a:pPr marR="110780"/>
            <a:r>
              <a:rPr lang="en-US" sz="1400" i="1" dirty="0"/>
              <a:t>$200 Maximum Visit Duluth Contribution (40% of $500 total buy) </a:t>
            </a:r>
            <a:endParaRPr lang="en-US" sz="14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461BCB4-AEC7-49B4-9766-3C22B1542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7" y="446695"/>
            <a:ext cx="3540034" cy="474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CED8644-95E0-4E64-9B6A-854908AE9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717876"/>
            <a:ext cx="3858483" cy="4227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274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80629" y="2104411"/>
            <a:ext cx="584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2410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85443" y="419701"/>
            <a:ext cx="7347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370" algn="ctr"/>
            <a:r>
              <a:rPr lang="en-US" sz="2400" b="1" dirty="0">
                <a:latin typeface="Bebas Neue" panose="020B0606020202050201" pitchFamily="34" charset="0"/>
              </a:rPr>
              <a:t>Instagram Feature Story </a:t>
            </a:r>
          </a:p>
          <a:p>
            <a:pPr marR="74370" algn="ctr"/>
            <a:r>
              <a:rPr lang="en-US" b="1" dirty="0"/>
              <a:t>24 Hour Partner Exclusive Promotion</a:t>
            </a:r>
          </a:p>
          <a:p>
            <a:pPr marR="74370" algn="ctr"/>
            <a:endParaRPr lang="en-US" dirty="0"/>
          </a:p>
          <a:p>
            <a:pPr marR="74370" algn="ctr"/>
            <a:endParaRPr lang="en-US" sz="2400" dirty="0">
              <a:latin typeface="Bebas Neue" panose="020B0606020202050201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1006" y="3415560"/>
            <a:ext cx="64138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0780"/>
            <a:r>
              <a:rPr lang="en-US" i="1" dirty="0"/>
              <a:t>Duration: One Day</a:t>
            </a:r>
          </a:p>
          <a:p>
            <a:pPr marR="110780"/>
            <a:endParaRPr lang="en-US" i="1" dirty="0"/>
          </a:p>
          <a:p>
            <a:pPr marR="110780"/>
            <a:r>
              <a:rPr lang="en-US" i="1" dirty="0"/>
              <a:t>Available: All Year </a:t>
            </a:r>
            <a:br>
              <a:rPr lang="en-US" i="1" dirty="0"/>
            </a:br>
            <a:r>
              <a:rPr lang="en-US" dirty="0"/>
              <a:t>Limited to one per calendar year  </a:t>
            </a:r>
          </a:p>
          <a:p>
            <a:pPr marR="110780"/>
            <a:r>
              <a:rPr lang="en-US" sz="1600" i="1" dirty="0"/>
              <a:t>Two weeks advance notice required for space requests</a:t>
            </a:r>
            <a:endParaRPr lang="en-US" sz="1600" dirty="0"/>
          </a:p>
          <a:p>
            <a:endParaRPr lang="en-US" sz="1600" dirty="0"/>
          </a:p>
          <a:p>
            <a:r>
              <a:rPr lang="en-US" i="1" dirty="0"/>
              <a:t> *Production included</a:t>
            </a:r>
          </a:p>
          <a:p>
            <a:r>
              <a:rPr lang="en-US" i="1" dirty="0"/>
              <a:t>Partner to provide story content and slides</a:t>
            </a:r>
            <a:br>
              <a:rPr lang="en-US" i="1" dirty="0"/>
            </a:br>
            <a:r>
              <a:rPr lang="en-US" sz="1600" i="1" dirty="0"/>
              <a:t>Visit Duluth may edit content if necessary </a:t>
            </a:r>
            <a:endParaRPr lang="en-US" sz="1600" dirty="0"/>
          </a:p>
          <a:p>
            <a:r>
              <a:rPr lang="en-US" sz="1600" i="1" dirty="0"/>
              <a:t>Approval of the requested date is based on space</a:t>
            </a:r>
            <a:endParaRPr lang="en-US" sz="1600" dirty="0"/>
          </a:p>
          <a:p>
            <a:r>
              <a:rPr lang="en-US" sz="1600" i="1" dirty="0"/>
              <a:t> availability on the content calendar</a:t>
            </a:r>
            <a:endParaRPr lang="en-US" sz="1600" dirty="0"/>
          </a:p>
          <a:p>
            <a:pPr marR="110780"/>
            <a:endParaRPr lang="en-US" i="1" dirty="0"/>
          </a:p>
          <a:p>
            <a:pPr marR="110780"/>
            <a:endParaRPr lang="en-US" i="1" dirty="0"/>
          </a:p>
          <a:p>
            <a:pPr marR="110780"/>
            <a:endParaRPr lang="en-US" i="1" dirty="0"/>
          </a:p>
          <a:p>
            <a:pPr marR="110780"/>
            <a:endParaRPr lang="en-US" sz="14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63EA95-CAC9-41FF-8400-F26F0FC90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6" y="797062"/>
            <a:ext cx="4360948" cy="526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29C5F2-8FBA-4B57-B37B-B215CCF5C6EE}"/>
              </a:ext>
            </a:extLst>
          </p:cNvPr>
          <p:cNvSpPr/>
          <p:nvPr/>
        </p:nvSpPr>
        <p:spPr>
          <a:xfrm>
            <a:off x="4781007" y="1384235"/>
            <a:ext cx="74109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0780"/>
            <a:r>
              <a:rPr lang="en-US" b="1" i="1" dirty="0"/>
              <a:t>Cost $300</a:t>
            </a:r>
          </a:p>
          <a:p>
            <a:r>
              <a:rPr lang="en-US" dirty="0"/>
              <a:t>Feature Story posts for your organization or business highlighted on the Visit Duluth Instagram page with up to 10 Instagram story slides, and 1  post on Visit Duluth’s main page</a:t>
            </a:r>
          </a:p>
          <a:p>
            <a:r>
              <a:rPr lang="en-US" dirty="0"/>
              <a:t>No other content posted that day</a:t>
            </a:r>
          </a:p>
          <a:p>
            <a:r>
              <a:rPr lang="en-US" dirty="0"/>
              <a:t>Story cross-promotion on other social media sites </a:t>
            </a:r>
          </a:p>
          <a:p>
            <a:pPr marR="11078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0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27700" y="3052937"/>
            <a:ext cx="6464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170"/>
            <a:r>
              <a:rPr lang="en-US" sz="1700" b="1" dirty="0"/>
              <a:t>Cost: $800 </a:t>
            </a:r>
          </a:p>
          <a:p>
            <a:pPr marR="146780"/>
            <a:endParaRPr lang="en-US" sz="1700" dirty="0"/>
          </a:p>
          <a:p>
            <a:pPr marR="146780"/>
            <a:r>
              <a:rPr lang="en-US" sz="1700" dirty="0"/>
              <a:t>Number of Spots: Part of the Visit Duluth rotation of ads on 6 highly visible location in the Twin Cities. </a:t>
            </a:r>
          </a:p>
          <a:p>
            <a:pPr marR="146780"/>
            <a:r>
              <a:rPr lang="en-US" sz="1700" dirty="0"/>
              <a:t>Four Week buy </a:t>
            </a:r>
          </a:p>
          <a:p>
            <a:pPr marR="162410"/>
            <a:r>
              <a:rPr lang="en-US" sz="1700" i="1" dirty="0"/>
              <a:t>*Production not included</a:t>
            </a:r>
          </a:p>
          <a:p>
            <a:pPr marR="162410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39700" y="3937638"/>
            <a:ext cx="583975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7570"/>
            <a:r>
              <a:rPr lang="en-US" sz="1700" b="1" dirty="0"/>
              <a:t>Cost: $5,000 </a:t>
            </a:r>
          </a:p>
          <a:p>
            <a:pPr marR="117570"/>
            <a:endParaRPr lang="en-US" sz="1700" b="1" dirty="0"/>
          </a:p>
          <a:p>
            <a:pPr marR="66970"/>
            <a:r>
              <a:rPr lang="en-US" sz="1700" dirty="0"/>
              <a:t>Number of Spots: Partners spots are mixed into the overall Visit Duluth campaign buy</a:t>
            </a:r>
          </a:p>
          <a:p>
            <a:pPr marR="65940"/>
            <a:r>
              <a:rPr lang="en-US" sz="1700" dirty="0"/>
              <a:t>Duration: 4-6 weeks </a:t>
            </a:r>
            <a:br>
              <a:rPr lang="en-US" sz="1700" dirty="0"/>
            </a:br>
            <a:r>
              <a:rPr lang="en-US" sz="1700" dirty="0"/>
              <a:t>Runs during Visit Duluth Seasonal buys on Twin Cities Stations </a:t>
            </a:r>
          </a:p>
          <a:p>
            <a:pPr marR="65940"/>
            <a:r>
              <a:rPr lang="en-US" sz="1700" dirty="0"/>
              <a:t>Other Cities and State varies with season and may be available </a:t>
            </a:r>
          </a:p>
          <a:p>
            <a:pPr marR="110780"/>
            <a:r>
              <a:rPr lang="en-US" sz="1700" i="1" dirty="0"/>
              <a:t>Available:  Spring/Summer and Winter </a:t>
            </a:r>
          </a:p>
          <a:p>
            <a:pPr marR="110780"/>
            <a:r>
              <a:rPr lang="en-US" sz="1700" i="1" dirty="0"/>
              <a:t>*Production not included </a:t>
            </a:r>
          </a:p>
          <a:p>
            <a:pPr marR="110780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9700" y="317501"/>
            <a:ext cx="5039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370" algn="ctr"/>
            <a:r>
              <a:rPr lang="en-US" sz="2400" b="1" dirty="0">
                <a:latin typeface="Bebas Neue" panose="020B0606020202050201" pitchFamily="34" charset="0"/>
              </a:rPr>
              <a:t>15 Second TV Spots </a:t>
            </a:r>
            <a:endParaRPr lang="en-US" sz="2400" dirty="0">
              <a:latin typeface="Bebas Neue" panose="020B0606020202050201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3800" y="317501"/>
            <a:ext cx="524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49540" algn="ctr"/>
            <a:r>
              <a:rPr lang="en-US" sz="2400" b="1" dirty="0">
                <a:latin typeface="Bebas Neue" panose="020B0606020202050201" pitchFamily="34" charset="0"/>
              </a:rPr>
              <a:t>              Digital Billboards </a:t>
            </a:r>
            <a:endParaRPr lang="en-US" sz="2400" dirty="0">
              <a:latin typeface="Bebas Neue" panose="020B0606020202050201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55D2F-06D0-4A1D-8F00-532E8BD91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7" y="779165"/>
            <a:ext cx="4876791" cy="3021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A560C3-4FFE-4719-90D4-5F20DE9D1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26" y="932728"/>
            <a:ext cx="6265203" cy="1790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68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2175" y="5420464"/>
            <a:ext cx="3777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anose="02020603050405020304" pitchFamily="18" charset="0"/>
              </a:rPr>
              <a:t> Size: 300 x 250 </a:t>
            </a:r>
            <a:endParaRPr lang="en-US" sz="1600" dirty="0"/>
          </a:p>
          <a:p>
            <a:r>
              <a:rPr lang="en-US" sz="1600" dirty="0">
                <a:cs typeface="Times New Roman" panose="02020603050405020304" pitchFamily="18" charset="0"/>
              </a:rPr>
              <a:t> Cost: $100/mo.   </a:t>
            </a:r>
          </a:p>
          <a:p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/>
              <a:t>8 Available  (Jan. – Dec.)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803958-80AE-408D-B54C-472E394C3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2" y="925540"/>
            <a:ext cx="3777312" cy="4299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3EE3BA-F545-4C82-BD4D-D28C2891B009}"/>
              </a:ext>
            </a:extLst>
          </p:cNvPr>
          <p:cNvSpPr/>
          <p:nvPr/>
        </p:nvSpPr>
        <p:spPr>
          <a:xfrm>
            <a:off x="527433" y="375924"/>
            <a:ext cx="3600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Bebas Neue" panose="020B0606020202050201" pitchFamily="34" charset="0"/>
                <a:cs typeface="Times New Roman" panose="02020603050405020304" pitchFamily="18" charset="0"/>
              </a:rPr>
              <a:t>Lavendermagazine.com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629BE1-5E5C-46F8-A33A-5832317FA0FC}"/>
              </a:ext>
            </a:extLst>
          </p:cNvPr>
          <p:cNvSpPr/>
          <p:nvPr/>
        </p:nvSpPr>
        <p:spPr>
          <a:xfrm>
            <a:off x="4781007" y="5721531"/>
            <a:ext cx="3241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anose="02020603050405020304" pitchFamily="18" charset="0"/>
              </a:rPr>
              <a:t>Size:  300 x 600</a:t>
            </a:r>
          </a:p>
          <a:p>
            <a:r>
              <a:rPr lang="en-US" sz="1600" dirty="0">
                <a:cs typeface="Times New Roman" panose="02020603050405020304" pitchFamily="18" charset="0"/>
              </a:rPr>
              <a:t>Cost: $50/mo. </a:t>
            </a:r>
          </a:p>
          <a:p>
            <a:r>
              <a:rPr lang="en-US" sz="1600" dirty="0"/>
              <a:t>8 Available  (Jan. – Dec.)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976270-6C05-465D-9E5B-AAC30C1E395A}"/>
              </a:ext>
            </a:extLst>
          </p:cNvPr>
          <p:cNvSpPr/>
          <p:nvPr/>
        </p:nvSpPr>
        <p:spPr>
          <a:xfrm>
            <a:off x="5077592" y="382641"/>
            <a:ext cx="3968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Bebas Neue" panose="020B0606020202050201" pitchFamily="34" charset="0"/>
                <a:cs typeface="Times New Roman" panose="02020603050405020304" pitchFamily="18" charset="0"/>
              </a:rPr>
              <a:t>Beerdabbler.com 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27CF497-2FEC-4DF4-8BCB-9B0ABFD55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19" y="925540"/>
            <a:ext cx="3968436" cy="4621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7803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0000" y="2441777"/>
            <a:ext cx="584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2410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755" y="5322859"/>
            <a:ext cx="72237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7570"/>
            <a:r>
              <a:rPr lang="en-US" sz="1700" b="1" dirty="0"/>
              <a:t>Cost: Varies by publication   - Range $300 - $600 </a:t>
            </a:r>
          </a:p>
          <a:p>
            <a:pPr marR="117570"/>
            <a:r>
              <a:rPr lang="en-US" sz="1700" i="1" dirty="0"/>
              <a:t>Available: Specific months - Inquire about openings and </a:t>
            </a:r>
            <a:r>
              <a:rPr lang="en-US" sz="1700" dirty="0"/>
              <a:t>publications you are interested in advertising in.</a:t>
            </a:r>
          </a:p>
          <a:p>
            <a:pPr marR="117570"/>
            <a:endParaRPr lang="en-US" sz="1700" i="1" dirty="0"/>
          </a:p>
          <a:p>
            <a:pPr marR="110780"/>
            <a:r>
              <a:rPr lang="en-US" sz="1400" dirty="0"/>
              <a:t>*</a:t>
            </a:r>
            <a:r>
              <a:rPr lang="en-US" sz="1400" i="1" dirty="0"/>
              <a:t>Production not included </a:t>
            </a:r>
            <a:endParaRPr lang="en-US" sz="1400" dirty="0"/>
          </a:p>
          <a:p>
            <a:pPr marR="110780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500380" y="393680"/>
            <a:ext cx="1188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4370" algn="ctr"/>
            <a:r>
              <a:rPr lang="en-US" sz="2400" b="1" dirty="0">
                <a:latin typeface="Bebas Neue" panose="020B0606020202050201" pitchFamily="34" charset="0"/>
              </a:rPr>
              <a:t>Magazine Print Ads </a:t>
            </a:r>
            <a:endParaRPr lang="en-US" sz="2400" dirty="0">
              <a:latin typeface="Bebas Neue" panose="020B0606020202050201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FC069D-5CC8-4902-BA19-3EE020764755}"/>
              </a:ext>
            </a:extLst>
          </p:cNvPr>
          <p:cNvSpPr/>
          <p:nvPr/>
        </p:nvSpPr>
        <p:spPr>
          <a:xfrm>
            <a:off x="5968401" y="3244334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-</a:t>
            </a:r>
            <a:endParaRPr lang="en-US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9C6D40D-2BF8-4C45-BB1A-4092FF7C0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25" y="1216463"/>
            <a:ext cx="2917100" cy="3800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315A3D-B8A8-48C4-9410-B74592B2A561}"/>
              </a:ext>
            </a:extLst>
          </p:cNvPr>
          <p:cNvSpPr/>
          <p:nvPr/>
        </p:nvSpPr>
        <p:spPr>
          <a:xfrm>
            <a:off x="1820340" y="5092246"/>
            <a:ext cx="8209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7570"/>
            <a:r>
              <a:rPr lang="en-US" b="1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CBBEA-E26B-441E-9441-E603E7C1B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32" y="1161970"/>
            <a:ext cx="2944709" cy="389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9349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9C8FDD119EA488E11E64B57B10983" ma:contentTypeVersion="13" ma:contentTypeDescription="Create a new document." ma:contentTypeScope="" ma:versionID="3016b248643b0f45fd526121958b934e">
  <xsd:schema xmlns:xsd="http://www.w3.org/2001/XMLSchema" xmlns:xs="http://www.w3.org/2001/XMLSchema" xmlns:p="http://schemas.microsoft.com/office/2006/metadata/properties" xmlns:ns3="4df9a9d2-1202-4cd0-aa7f-2965b79c29ac" xmlns:ns4="0c90c1ad-c8c5-436a-88ea-5a048f345bcf" targetNamespace="http://schemas.microsoft.com/office/2006/metadata/properties" ma:root="true" ma:fieldsID="63f36f88268e9546e34a4a8e4e3e06d8" ns3:_="" ns4:_="">
    <xsd:import namespace="4df9a9d2-1202-4cd0-aa7f-2965b79c29ac"/>
    <xsd:import namespace="0c90c1ad-c8c5-436a-88ea-5a048f345b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9a9d2-1202-4cd0-aa7f-2965b79c29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0c1ad-c8c5-436a-88ea-5a048f345b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FE17E-9C49-4C8C-8D9F-4A6E008DB8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0F932D-F156-4339-A516-98A0101E2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9a9d2-1202-4cd0-aa7f-2965b79c29ac"/>
    <ds:schemaRef ds:uri="0c90c1ad-c8c5-436a-88ea-5a048f345b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A86978-AD9D-401C-866B-76D78ED7E2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362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Bebas Neue</vt:lpstr>
      <vt:lpstr>Calibri</vt:lpstr>
      <vt:lpstr>Calibri Light</vt:lpstr>
      <vt:lpstr>Office Theme</vt:lpstr>
      <vt:lpstr> 2021 CO-OP OPPORTUNITIES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Sheri Cosgrove</dc:creator>
  <cp:lastModifiedBy>Sue Mageau</cp:lastModifiedBy>
  <cp:revision>75</cp:revision>
  <cp:lastPrinted>2018-01-08T19:17:11Z</cp:lastPrinted>
  <dcterms:created xsi:type="dcterms:W3CDTF">2015-10-13T03:06:57Z</dcterms:created>
  <dcterms:modified xsi:type="dcterms:W3CDTF">2021-03-31T13:41:39Z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0x010100FB49C8FDD119EA488E11E64B57B10983</vt:lpwstr>
  </property>
</Properties>
</file>